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8" r:id="rId2"/>
    <p:sldId id="269" r:id="rId3"/>
    <p:sldId id="335" r:id="rId4"/>
    <p:sldId id="336" r:id="rId5"/>
    <p:sldId id="337" r:id="rId6"/>
    <p:sldId id="338" r:id="rId7"/>
    <p:sldId id="339" r:id="rId8"/>
    <p:sldId id="340" r:id="rId9"/>
    <p:sldId id="341" r:id="rId10"/>
    <p:sldId id="342" r:id="rId11"/>
    <p:sldId id="343" r:id="rId12"/>
    <p:sldId id="344" r:id="rId13"/>
    <p:sldId id="348" r:id="rId14"/>
    <p:sldId id="349" r:id="rId15"/>
    <p:sldId id="350" r:id="rId16"/>
    <p:sldId id="345" r:id="rId17"/>
    <p:sldId id="351" r:id="rId18"/>
    <p:sldId id="352" r:id="rId19"/>
    <p:sldId id="264" r:id="rId20"/>
    <p:sldId id="296" r:id="rId21"/>
    <p:sldId id="271" r:id="rId22"/>
    <p:sldId id="274" r:id="rId23"/>
    <p:sldId id="275" r:id="rId24"/>
    <p:sldId id="276" r:id="rId25"/>
    <p:sldId id="277" r:id="rId26"/>
    <p:sldId id="278" r:id="rId27"/>
    <p:sldId id="319" r:id="rId28"/>
    <p:sldId id="331" r:id="rId29"/>
    <p:sldId id="318" r:id="rId30"/>
    <p:sldId id="332" r:id="rId31"/>
    <p:sldId id="333" r:id="rId32"/>
    <p:sldId id="334" r:id="rId33"/>
    <p:sldId id="294" r:id="rId34"/>
    <p:sldId id="265" r:id="rId35"/>
    <p:sldId id="270" r:id="rId36"/>
    <p:sldId id="282" r:id="rId37"/>
    <p:sldId id="284" r:id="rId38"/>
    <p:sldId id="261" r:id="rId39"/>
    <p:sldId id="293" r:id="rId40"/>
    <p:sldId id="297" r:id="rId41"/>
    <p:sldId id="316" r:id="rId42"/>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52B21D8-346E-40D5-BC1B-DB07CE624BB9}" type="datetimeFigureOut">
              <a:rPr lang="en-US" smtClean="0"/>
              <a:t>6/30/2021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A71F22-4358-4FA5-BD88-9E4B2ECFD92C}" type="slidenum">
              <a:rPr lang="en-US" smtClean="0"/>
              <a:t>‹#›</a:t>
            </a:fld>
            <a:endParaRPr lang="en-US" dirty="0"/>
          </a:p>
        </p:txBody>
      </p:sp>
    </p:spTree>
    <p:extLst>
      <p:ext uri="{BB962C8B-B14F-4D97-AF65-F5344CB8AC3E}">
        <p14:creationId xmlns:p14="http://schemas.microsoft.com/office/powerpoint/2010/main" val="2236179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2B21D8-346E-40D5-BC1B-DB07CE624BB9}" type="datetimeFigureOut">
              <a:rPr lang="en-US" smtClean="0"/>
              <a:t>6/30/2021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A71F22-4358-4FA5-BD88-9E4B2ECFD92C}" type="slidenum">
              <a:rPr lang="en-US" smtClean="0"/>
              <a:t>‹#›</a:t>
            </a:fld>
            <a:endParaRPr lang="en-US" dirty="0"/>
          </a:p>
        </p:txBody>
      </p:sp>
    </p:spTree>
    <p:extLst>
      <p:ext uri="{BB962C8B-B14F-4D97-AF65-F5344CB8AC3E}">
        <p14:creationId xmlns:p14="http://schemas.microsoft.com/office/powerpoint/2010/main" val="3523567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2B21D8-346E-40D5-BC1B-DB07CE624BB9}" type="datetimeFigureOut">
              <a:rPr lang="en-US" smtClean="0"/>
              <a:t>6/30/2021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A71F22-4358-4FA5-BD88-9E4B2ECFD92C}" type="slidenum">
              <a:rPr lang="en-US" smtClean="0"/>
              <a:t>‹#›</a:t>
            </a:fld>
            <a:endParaRPr lang="en-US" dirty="0"/>
          </a:p>
        </p:txBody>
      </p:sp>
    </p:spTree>
    <p:extLst>
      <p:ext uri="{BB962C8B-B14F-4D97-AF65-F5344CB8AC3E}">
        <p14:creationId xmlns:p14="http://schemas.microsoft.com/office/powerpoint/2010/main" val="495793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2B21D8-346E-40D5-BC1B-DB07CE624BB9}" type="datetimeFigureOut">
              <a:rPr lang="en-US" smtClean="0"/>
              <a:t>6/30/2021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A71F22-4358-4FA5-BD88-9E4B2ECFD92C}" type="slidenum">
              <a:rPr lang="en-US" smtClean="0"/>
              <a:t>‹#›</a:t>
            </a:fld>
            <a:endParaRPr lang="en-US" dirty="0"/>
          </a:p>
        </p:txBody>
      </p:sp>
    </p:spTree>
    <p:extLst>
      <p:ext uri="{BB962C8B-B14F-4D97-AF65-F5344CB8AC3E}">
        <p14:creationId xmlns:p14="http://schemas.microsoft.com/office/powerpoint/2010/main" val="2929715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52B21D8-346E-40D5-BC1B-DB07CE624BB9}" type="datetimeFigureOut">
              <a:rPr lang="en-US" smtClean="0"/>
              <a:t>6/30/2021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A71F22-4358-4FA5-BD88-9E4B2ECFD92C}" type="slidenum">
              <a:rPr lang="en-US" smtClean="0"/>
              <a:t>‹#›</a:t>
            </a:fld>
            <a:endParaRPr lang="en-US" dirty="0"/>
          </a:p>
        </p:txBody>
      </p:sp>
    </p:spTree>
    <p:extLst>
      <p:ext uri="{BB962C8B-B14F-4D97-AF65-F5344CB8AC3E}">
        <p14:creationId xmlns:p14="http://schemas.microsoft.com/office/powerpoint/2010/main" val="1678525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52B21D8-346E-40D5-BC1B-DB07CE624BB9}" type="datetimeFigureOut">
              <a:rPr lang="en-US" smtClean="0"/>
              <a:t>6/30/2021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6A71F22-4358-4FA5-BD88-9E4B2ECFD92C}" type="slidenum">
              <a:rPr lang="en-US" smtClean="0"/>
              <a:t>‹#›</a:t>
            </a:fld>
            <a:endParaRPr lang="en-US" dirty="0"/>
          </a:p>
        </p:txBody>
      </p:sp>
    </p:spTree>
    <p:extLst>
      <p:ext uri="{BB962C8B-B14F-4D97-AF65-F5344CB8AC3E}">
        <p14:creationId xmlns:p14="http://schemas.microsoft.com/office/powerpoint/2010/main" val="2293756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52B21D8-346E-40D5-BC1B-DB07CE624BB9}" type="datetimeFigureOut">
              <a:rPr lang="en-US" smtClean="0"/>
              <a:t>6/30/2021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6A71F22-4358-4FA5-BD88-9E4B2ECFD92C}" type="slidenum">
              <a:rPr lang="en-US" smtClean="0"/>
              <a:t>‹#›</a:t>
            </a:fld>
            <a:endParaRPr lang="en-US" dirty="0"/>
          </a:p>
        </p:txBody>
      </p:sp>
    </p:spTree>
    <p:extLst>
      <p:ext uri="{BB962C8B-B14F-4D97-AF65-F5344CB8AC3E}">
        <p14:creationId xmlns:p14="http://schemas.microsoft.com/office/powerpoint/2010/main" val="2213101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52B21D8-346E-40D5-BC1B-DB07CE624BB9}" type="datetimeFigureOut">
              <a:rPr lang="en-US" smtClean="0"/>
              <a:t>6/30/2021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6A71F22-4358-4FA5-BD88-9E4B2ECFD92C}" type="slidenum">
              <a:rPr lang="en-US" smtClean="0"/>
              <a:t>‹#›</a:t>
            </a:fld>
            <a:endParaRPr lang="en-US" dirty="0"/>
          </a:p>
        </p:txBody>
      </p:sp>
    </p:spTree>
    <p:extLst>
      <p:ext uri="{BB962C8B-B14F-4D97-AF65-F5344CB8AC3E}">
        <p14:creationId xmlns:p14="http://schemas.microsoft.com/office/powerpoint/2010/main" val="1853043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2B21D8-346E-40D5-BC1B-DB07CE624BB9}" type="datetimeFigureOut">
              <a:rPr lang="en-US" smtClean="0"/>
              <a:t>6/30/2021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6A71F22-4358-4FA5-BD88-9E4B2ECFD92C}" type="slidenum">
              <a:rPr lang="en-US" smtClean="0"/>
              <a:t>‹#›</a:t>
            </a:fld>
            <a:endParaRPr lang="en-US" dirty="0"/>
          </a:p>
        </p:txBody>
      </p:sp>
    </p:spTree>
    <p:extLst>
      <p:ext uri="{BB962C8B-B14F-4D97-AF65-F5344CB8AC3E}">
        <p14:creationId xmlns:p14="http://schemas.microsoft.com/office/powerpoint/2010/main" val="80619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2B21D8-346E-40D5-BC1B-DB07CE624BB9}" type="datetimeFigureOut">
              <a:rPr lang="en-US" smtClean="0"/>
              <a:t>6/30/2021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6A71F22-4358-4FA5-BD88-9E4B2ECFD92C}" type="slidenum">
              <a:rPr lang="en-US" smtClean="0"/>
              <a:t>‹#›</a:t>
            </a:fld>
            <a:endParaRPr lang="en-US" dirty="0"/>
          </a:p>
        </p:txBody>
      </p:sp>
    </p:spTree>
    <p:extLst>
      <p:ext uri="{BB962C8B-B14F-4D97-AF65-F5344CB8AC3E}">
        <p14:creationId xmlns:p14="http://schemas.microsoft.com/office/powerpoint/2010/main" val="2519198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2B21D8-346E-40D5-BC1B-DB07CE624BB9}" type="datetimeFigureOut">
              <a:rPr lang="en-US" smtClean="0"/>
              <a:t>6/30/2021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6A71F22-4358-4FA5-BD88-9E4B2ECFD92C}" type="slidenum">
              <a:rPr lang="en-US" smtClean="0"/>
              <a:t>‹#›</a:t>
            </a:fld>
            <a:endParaRPr lang="en-US" dirty="0"/>
          </a:p>
        </p:txBody>
      </p:sp>
    </p:spTree>
    <p:extLst>
      <p:ext uri="{BB962C8B-B14F-4D97-AF65-F5344CB8AC3E}">
        <p14:creationId xmlns:p14="http://schemas.microsoft.com/office/powerpoint/2010/main" val="237141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2B21D8-346E-40D5-BC1B-DB07CE624BB9}" type="datetimeFigureOut">
              <a:rPr lang="en-US" smtClean="0"/>
              <a:t>6/30/2021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A71F22-4358-4FA5-BD88-9E4B2ECFD92C}" type="slidenum">
              <a:rPr lang="en-US" smtClean="0"/>
              <a:t>‹#›</a:t>
            </a:fld>
            <a:endParaRPr lang="en-US" dirty="0"/>
          </a:p>
        </p:txBody>
      </p:sp>
    </p:spTree>
    <p:extLst>
      <p:ext uri="{BB962C8B-B14F-4D97-AF65-F5344CB8AC3E}">
        <p14:creationId xmlns:p14="http://schemas.microsoft.com/office/powerpoint/2010/main" val="2669966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JPG"/></Relationships>
</file>

<file path=ppt/slides/_rels/slide3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7.JPG"/><Relationship Id="rId4" Type="http://schemas.openxmlformats.org/officeDocument/2006/relationships/image" Target="../media/image56.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0.JPG"/><Relationship Id="rId4" Type="http://schemas.openxmlformats.org/officeDocument/2006/relationships/image" Target="../media/image59.JPG"/></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0"/>
            <a:ext cx="7772400" cy="1214896"/>
          </a:xfrm>
        </p:spPr>
        <p:txBody>
          <a:bodyPr>
            <a:normAutofit fontScale="90000"/>
          </a:bodyPr>
          <a:lstStyle/>
          <a:p>
            <a:r>
              <a:rPr lang="en-US" b="1" dirty="0" smtClean="0">
                <a:latin typeface="Arial" panose="020B0604020202020204" pitchFamily="34" charset="0"/>
                <a:cs typeface="Arial" panose="020B0604020202020204" pitchFamily="34" charset="0"/>
              </a:rPr>
              <a:t>Missouri State Parks Recovery of 2019 Flooding</a:t>
            </a:r>
            <a:endParaRPr lang="en-US" b="1"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1295400" y="4572000"/>
            <a:ext cx="6400800" cy="1905000"/>
          </a:xfrm>
        </p:spPr>
        <p:txBody>
          <a:bodyPr>
            <a:normAutofit/>
          </a:bodyPr>
          <a:lstStyle/>
          <a:p>
            <a:r>
              <a:rPr lang="en-US" dirty="0" smtClean="0">
                <a:latin typeface="Times New Roman" panose="02020603050405020304" pitchFamily="18" charset="0"/>
                <a:cs typeface="Times New Roman" panose="02020603050405020304" pitchFamily="18" charset="0"/>
              </a:rPr>
              <a:t>Presented by</a:t>
            </a:r>
          </a:p>
          <a:p>
            <a:r>
              <a:rPr lang="en-US" dirty="0" smtClean="0">
                <a:latin typeface="Arial" panose="020B0604020202020204" pitchFamily="34" charset="0"/>
                <a:cs typeface="Arial" panose="020B0604020202020204" pitchFamily="34" charset="0"/>
              </a:rPr>
              <a:t>Dustin Webb, </a:t>
            </a:r>
          </a:p>
          <a:p>
            <a:r>
              <a:rPr lang="en-US" sz="2800" dirty="0" smtClean="0">
                <a:latin typeface="Arial" panose="020B0604020202020204" pitchFamily="34" charset="0"/>
                <a:cs typeface="Arial" panose="020B0604020202020204" pitchFamily="34" charset="0"/>
              </a:rPr>
              <a:t>Missouri State Parks Northern Region</a:t>
            </a:r>
            <a:endParaRPr lang="en-US" sz="2800" dirty="0">
              <a:latin typeface="Arial" panose="020B0604020202020204" pitchFamily="34" charset="0"/>
              <a:cs typeface="Arial" panose="020B0604020202020204" pitchFamily="34" charset="0"/>
            </a:endParaRPr>
          </a:p>
        </p:txBody>
      </p:sp>
      <p:cxnSp>
        <p:nvCxnSpPr>
          <p:cNvPr id="5" name="Straight Connector 4"/>
          <p:cNvCxnSpPr/>
          <p:nvPr/>
        </p:nvCxnSpPr>
        <p:spPr>
          <a:xfrm>
            <a:off x="152400" y="4267200"/>
            <a:ext cx="914400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25762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1295400" y="1371600"/>
            <a:ext cx="6248400" cy="2383473"/>
          </a:xfrm>
          <a:prstGeom prst="rect">
            <a:avLst/>
          </a:prstGeom>
        </p:spPr>
        <p:txBody>
          <a:bodyPr wrap="square">
            <a:spAutoFit/>
          </a:bodyPr>
          <a:lstStyle/>
          <a:p>
            <a:pPr>
              <a:lnSpc>
                <a:spcPct val="107000"/>
              </a:lnSpc>
              <a:spcAft>
                <a:spcPts val="800"/>
              </a:spcAft>
            </a:pPr>
            <a:r>
              <a:rPr lang="en-US" b="1" u="sng" dirty="0">
                <a:latin typeface="Calibri" panose="020F0502020204030204" pitchFamily="34" charset="0"/>
                <a:ea typeface="Calibri" panose="020F0502020204030204" pitchFamily="34" charset="0"/>
                <a:cs typeface="Times New Roman" panose="02020603050405020304" pitchFamily="18" charset="0"/>
              </a:rPr>
              <a:t>Edward “Ted” &amp; Pat Jones-Confluence Point State Park:</a:t>
            </a: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St. Charles County.</a:t>
            </a:r>
          </a:p>
          <a:p>
            <a:pPr marL="285750" indent="-285750">
              <a:lnSpc>
                <a:spcPct val="107000"/>
              </a:lnSpc>
              <a:spcAft>
                <a:spcPts val="800"/>
              </a:spcAft>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1,121 acres</a:t>
            </a:r>
          </a:p>
          <a:p>
            <a:pPr marL="285750" indent="-285750">
              <a:lnSpc>
                <a:spcPct val="107000"/>
              </a:lnSpc>
              <a:spcAft>
                <a:spcPts val="800"/>
              </a:spcAft>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900 acres in active </a:t>
            </a:r>
            <a:r>
              <a:rPr lang="en-US" dirty="0" smtClean="0">
                <a:latin typeface="Calibri" panose="020F0502020204030204" pitchFamily="34" charset="0"/>
                <a:ea typeface="Calibri" panose="020F0502020204030204" pitchFamily="34" charset="0"/>
                <a:cs typeface="Times New Roman" panose="02020603050405020304" pitchFamily="18" charset="0"/>
              </a:rPr>
              <a:t>natural resource stewardship</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D</a:t>
            </a:r>
            <a:r>
              <a:rPr lang="en-US" dirty="0" smtClean="0">
                <a:latin typeface="Calibri" panose="020F0502020204030204" pitchFamily="34" charset="0"/>
                <a:ea typeface="Calibri" panose="020F0502020204030204" pitchFamily="34" charset="0"/>
                <a:cs typeface="Times New Roman" panose="02020603050405020304" pitchFamily="18" charset="0"/>
              </a:rPr>
              <a:t>ay </a:t>
            </a:r>
            <a:r>
              <a:rPr lang="en-US" dirty="0">
                <a:latin typeface="Calibri" panose="020F0502020204030204" pitchFamily="34" charset="0"/>
                <a:ea typeface="Calibri" panose="020F0502020204030204" pitchFamily="34" charset="0"/>
                <a:cs typeface="Times New Roman" panose="02020603050405020304" pitchFamily="18" charset="0"/>
              </a:rPr>
              <a:t>use park.</a:t>
            </a:r>
          </a:p>
          <a:p>
            <a:pPr marL="285750" indent="-285750">
              <a:lnSpc>
                <a:spcPct val="107000"/>
              </a:lnSpc>
              <a:spcAft>
                <a:spcPts val="800"/>
              </a:spcAft>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Re-opened on Memorial Day Weekend 2021.</a:t>
            </a:r>
          </a:p>
        </p:txBody>
      </p:sp>
    </p:spTree>
    <p:extLst>
      <p:ext uri="{BB962C8B-B14F-4D97-AF65-F5344CB8AC3E}">
        <p14:creationId xmlns:p14="http://schemas.microsoft.com/office/powerpoint/2010/main" val="25769517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mostateparks.com/sites/mostateparks/files/flickrcache/72157626111049140/156354100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047" y="1185023"/>
            <a:ext cx="4467953" cy="277737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mostateparks.com/sites/mostateparks/files/flickrcache/72157626111049140/152006180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9206" y="1185022"/>
            <a:ext cx="4467953" cy="2777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45453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33400" y="819638"/>
            <a:ext cx="5486400" cy="41148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127500" y="825988"/>
            <a:ext cx="5537200" cy="4152900"/>
          </a:xfrm>
          <a:prstGeom prst="rect">
            <a:avLst/>
          </a:prstGeom>
        </p:spPr>
      </p:pic>
    </p:spTree>
    <p:extLst>
      <p:ext uri="{BB962C8B-B14F-4D97-AF65-F5344CB8AC3E}">
        <p14:creationId xmlns:p14="http://schemas.microsoft.com/office/powerpoint/2010/main" val="5159028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170" name="ABBEFCCA-C790-4698-A64B-A23A327902D6" descr="ABBEFCCA-C790-4698-A64B-A23A327902D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014046"/>
            <a:ext cx="4337538" cy="3253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FF2F1C9E-6814-493E-A179-10E218CF271B" descr="FF2F1C9E-6814-493E-A179-10E218CF271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400" y="1014046"/>
            <a:ext cx="4338515" cy="3253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7807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397E7F4D-7EA9-45D9-94A9-92283A535831" descr="397E7F4D-7EA9-45D9-94A9-92283A53583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52400"/>
            <a:ext cx="8763000" cy="657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0577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6D64112A-07D8-423D-88CE-2BFCCB739BEC" descr="6D64112A-07D8-423D-88CE-2BFCCB739BE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228600"/>
            <a:ext cx="396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0F107CDF-28CE-4ADB-82CA-848925745170" descr="0F107CDF-28CE-4ADB-82CA-84892574517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467099" y="1104900"/>
            <a:ext cx="6400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A89B4AF3-1959-412B-A270-E670E7338FF1" descr="A89B4AF3-1959-412B-A270-E670E7338FF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384844" y="3713789"/>
            <a:ext cx="3497511" cy="2623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22449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52400" y="876300"/>
            <a:ext cx="5181600" cy="38862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229100" y="876300"/>
            <a:ext cx="5181600" cy="3886200"/>
          </a:xfrm>
          <a:prstGeom prst="rect">
            <a:avLst/>
          </a:prstGeom>
        </p:spPr>
      </p:pic>
    </p:spTree>
    <p:extLst>
      <p:ext uri="{BB962C8B-B14F-4D97-AF65-F5344CB8AC3E}">
        <p14:creationId xmlns:p14="http://schemas.microsoft.com/office/powerpoint/2010/main" val="23949368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242" name="7B9E2B07-2599-4184-8C48-D04A00AB343C" descr="7B9E2B07-2599-4184-8C48-D04A00AB343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27039"/>
            <a:ext cx="79248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7864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
            <a:ext cx="9021639" cy="6766228"/>
          </a:xfrm>
          <a:prstGeom prst="rect">
            <a:avLst/>
          </a:prstGeom>
        </p:spPr>
      </p:pic>
      <p:pic>
        <p:nvPicPr>
          <p:cNvPr id="11266" name="63EF9E7B-640F-4FDA-82D9-396ED924C3A6" descr="63EF9E7B-640F-4FDA-82D9-396ED924C3A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8423" y="98180"/>
            <a:ext cx="37338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00A6F844-7F1A-4D3A-AEBD-D37F0CFD6CF2" descr="00A6F844-7F1A-4D3A-AEBD-D37F0CFD6CF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8423" y="2989007"/>
            <a:ext cx="3731600" cy="278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F060967C-FC15-4975-A1DD-E2CAEB523889" descr="F060967C-FC15-4975-A1DD-E2CAEB52388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3705796" y="811984"/>
            <a:ext cx="5710433" cy="4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12027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a:stretch>
            <a:fillRect/>
          </a:stretch>
        </p:blipFill>
        <p:spPr>
          <a:xfrm>
            <a:off x="193842" y="1447800"/>
            <a:ext cx="8756315" cy="4296140"/>
          </a:xfrm>
          <a:prstGeom prst="rect">
            <a:avLst/>
          </a:prstGeom>
        </p:spPr>
      </p:pic>
      <p:sp>
        <p:nvSpPr>
          <p:cNvPr id="4" name="TextBox 3"/>
          <p:cNvSpPr txBox="1"/>
          <p:nvPr/>
        </p:nvSpPr>
        <p:spPr>
          <a:xfrm>
            <a:off x="196773" y="457200"/>
            <a:ext cx="7848600" cy="830997"/>
          </a:xfrm>
          <a:prstGeom prst="rect">
            <a:avLst/>
          </a:prstGeom>
          <a:noFill/>
        </p:spPr>
        <p:txBody>
          <a:bodyPr wrap="square" rtlCol="0">
            <a:spAutoFit/>
          </a:bodyPr>
          <a:lstStyle/>
          <a:p>
            <a:r>
              <a:rPr lang="en-US" sz="4800" dirty="0" smtClean="0"/>
              <a:t>Katy Trail State Park</a:t>
            </a:r>
            <a:endParaRPr lang="en-US" sz="4800" dirty="0"/>
          </a:p>
        </p:txBody>
      </p:sp>
    </p:spTree>
    <p:extLst>
      <p:ext uri="{BB962C8B-B14F-4D97-AF65-F5344CB8AC3E}">
        <p14:creationId xmlns:p14="http://schemas.microsoft.com/office/powerpoint/2010/main" val="2239815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a:stretch>
            <a:fillRect/>
          </a:stretch>
        </p:blipFill>
        <p:spPr>
          <a:xfrm>
            <a:off x="103093" y="1676400"/>
            <a:ext cx="8937813" cy="3982495"/>
          </a:xfrm>
          <a:prstGeom prst="rect">
            <a:avLst/>
          </a:prstGeom>
        </p:spPr>
      </p:pic>
      <p:sp>
        <p:nvSpPr>
          <p:cNvPr id="4" name="TextBox 3"/>
          <p:cNvSpPr txBox="1"/>
          <p:nvPr/>
        </p:nvSpPr>
        <p:spPr>
          <a:xfrm>
            <a:off x="644252" y="990600"/>
            <a:ext cx="8382000" cy="461665"/>
          </a:xfrm>
          <a:prstGeom prst="rect">
            <a:avLst/>
          </a:prstGeom>
          <a:noFill/>
        </p:spPr>
        <p:txBody>
          <a:bodyPr wrap="square" rtlCol="0">
            <a:spAutoFit/>
          </a:bodyPr>
          <a:lstStyle/>
          <a:p>
            <a:r>
              <a:rPr lang="en-US" sz="2400" b="1" dirty="0" smtClean="0"/>
              <a:t>2019 Significant Flood Damage to Missouri State Parks</a:t>
            </a:r>
            <a:endParaRPr lang="en-US" sz="2400" b="1" dirty="0"/>
          </a:p>
        </p:txBody>
      </p:sp>
    </p:spTree>
    <p:extLst>
      <p:ext uri="{BB962C8B-B14F-4D97-AF65-F5344CB8AC3E}">
        <p14:creationId xmlns:p14="http://schemas.microsoft.com/office/powerpoint/2010/main" val="26819797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762000" y="1066800"/>
            <a:ext cx="7239000" cy="3762697"/>
          </a:xfrm>
          <a:prstGeom prst="rect">
            <a:avLst/>
          </a:prstGeom>
        </p:spPr>
        <p:txBody>
          <a:bodyPr wrap="square">
            <a:spAutoFit/>
          </a:bodyPr>
          <a:lstStyle/>
          <a:p>
            <a:pPr>
              <a:lnSpc>
                <a:spcPct val="107000"/>
              </a:lnSpc>
              <a:spcAft>
                <a:spcPts val="800"/>
              </a:spcAft>
            </a:pPr>
            <a:r>
              <a:rPr lang="en-US" b="1" u="sng" dirty="0">
                <a:latin typeface="Calibri" panose="020F0502020204030204" pitchFamily="34" charset="0"/>
                <a:ea typeface="Calibri" panose="020F0502020204030204" pitchFamily="34" charset="0"/>
                <a:cs typeface="Times New Roman" panose="02020603050405020304" pitchFamily="18" charset="0"/>
              </a:rPr>
              <a:t>Katy Trail State Park:</a:t>
            </a: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Located in Boone, Callaway, Cass, Henry, Howard, Johnson, Montgomery, Pettis, St. Charles, and Warren Counties</a:t>
            </a:r>
            <a:r>
              <a:rPr lang="en-US" dirty="0" smtClean="0">
                <a:latin typeface="Calibri" panose="020F0502020204030204" pitchFamily="34" charset="0"/>
                <a:ea typeface="Calibri" panose="020F0502020204030204" pitchFamily="34" charset="0"/>
                <a:cs typeface="Times New Roman" panose="02020603050405020304" pitchFamily="18" charset="0"/>
              </a:rPr>
              <a:t>.</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Katy </a:t>
            </a:r>
            <a:r>
              <a:rPr lang="en-US" dirty="0" smtClean="0">
                <a:latin typeface="Calibri" panose="020F0502020204030204" pitchFamily="34" charset="0"/>
                <a:ea typeface="Calibri" panose="020F0502020204030204" pitchFamily="34" charset="0"/>
                <a:cs typeface="Times New Roman" panose="02020603050405020304" pitchFamily="18" charset="0"/>
              </a:rPr>
              <a:t>Trail &amp; Katy Trail Rock Island Extension- 286 </a:t>
            </a:r>
            <a:r>
              <a:rPr lang="en-US" dirty="0">
                <a:latin typeface="Calibri" panose="020F0502020204030204" pitchFamily="34" charset="0"/>
                <a:ea typeface="Calibri" panose="020F0502020204030204" pitchFamily="34" charset="0"/>
                <a:cs typeface="Times New Roman" panose="02020603050405020304" pitchFamily="18" charset="0"/>
              </a:rPr>
              <a:t>mile rail to </a:t>
            </a:r>
            <a:r>
              <a:rPr lang="en-US" dirty="0" smtClean="0">
                <a:latin typeface="Calibri" panose="020F0502020204030204" pitchFamily="34" charset="0"/>
                <a:ea typeface="Calibri" panose="020F0502020204030204" pitchFamily="34" charset="0"/>
                <a:cs typeface="Times New Roman" panose="02020603050405020304" pitchFamily="18" charset="0"/>
              </a:rPr>
              <a:t>trail conversion </a:t>
            </a:r>
            <a:r>
              <a:rPr lang="en-US" dirty="0">
                <a:latin typeface="Calibri" panose="020F0502020204030204" pitchFamily="34" charset="0"/>
                <a:ea typeface="Calibri" panose="020F0502020204030204" pitchFamily="34" charset="0"/>
                <a:cs typeface="Times New Roman" panose="02020603050405020304" pitchFamily="18" charset="0"/>
              </a:rPr>
              <a:t>on the former corridor of the Missouri-Kansas-Texas railroad.  Runs between Clinton and Machens.  The Katy Trail is very flood prone due to its proximity to the Missouri River in many sections.  Localized flooding and Major River flooding both result in extensive damage and repairs on the trail</a:t>
            </a:r>
            <a:r>
              <a:rPr lang="en-US" dirty="0" smtClean="0">
                <a:latin typeface="Calibri" panose="020F0502020204030204" pitchFamily="34" charset="0"/>
                <a:ea typeface="Calibri" panose="020F0502020204030204" pitchFamily="34" charset="0"/>
                <a:cs typeface="Times New Roman" panose="02020603050405020304" pitchFamily="18" charset="0"/>
              </a:rPr>
              <a:t>.</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Katy Trail is managed in sections by 4 different state parks</a:t>
            </a:r>
            <a:r>
              <a:rPr lang="en-US" dirty="0" smtClean="0">
                <a:latin typeface="Calibri" panose="020F0502020204030204" pitchFamily="34" charset="0"/>
                <a:ea typeface="Calibri" panose="020F0502020204030204" pitchFamily="34" charset="0"/>
                <a:cs typeface="Times New Roman" panose="02020603050405020304" pitchFamily="18" charset="0"/>
              </a:rPr>
              <a:t>.</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2020 attendance:  551,050</a:t>
            </a:r>
          </a:p>
        </p:txBody>
      </p:sp>
    </p:spTree>
    <p:extLst>
      <p:ext uri="{BB962C8B-B14F-4D97-AF65-F5344CB8AC3E}">
        <p14:creationId xmlns:p14="http://schemas.microsoft.com/office/powerpoint/2010/main" val="10489058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152400"/>
            <a:ext cx="7772400" cy="5829300"/>
          </a:xfrm>
          <a:prstGeom prst="rect">
            <a:avLst/>
          </a:prstGeom>
        </p:spPr>
      </p:pic>
    </p:spTree>
    <p:extLst>
      <p:ext uri="{BB962C8B-B14F-4D97-AF65-F5344CB8AC3E}">
        <p14:creationId xmlns:p14="http://schemas.microsoft.com/office/powerpoint/2010/main" val="23674354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485900" y="876300"/>
            <a:ext cx="5791200" cy="4343400"/>
          </a:xfrm>
          <a:prstGeom prst="rect">
            <a:avLst/>
          </a:prstGeom>
        </p:spPr>
      </p:pic>
    </p:spTree>
    <p:extLst>
      <p:ext uri="{BB962C8B-B14F-4D97-AF65-F5344CB8AC3E}">
        <p14:creationId xmlns:p14="http://schemas.microsoft.com/office/powerpoint/2010/main" val="7698000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MM 27.5, Near Machens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1337" y="1295400"/>
            <a:ext cx="5825067" cy="327660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434028" y="1836929"/>
            <a:ext cx="4135582" cy="3101687"/>
          </a:xfrm>
          <a:prstGeom prst="rect">
            <a:avLst/>
          </a:prstGeom>
        </p:spPr>
      </p:pic>
    </p:spTree>
    <p:extLst>
      <p:ext uri="{BB962C8B-B14F-4D97-AF65-F5344CB8AC3E}">
        <p14:creationId xmlns:p14="http://schemas.microsoft.com/office/powerpoint/2010/main" val="28851597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MM 35, near St. Charles</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rot="5400000">
            <a:off x="-406401" y="2771153"/>
            <a:ext cx="3860801" cy="2895600"/>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rot="5400000">
            <a:off x="2647723" y="2793377"/>
            <a:ext cx="3853802" cy="2890351"/>
          </a:xfr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670690" y="2771154"/>
            <a:ext cx="3860800" cy="2895600"/>
          </a:xfrm>
          <a:prstGeom prst="rect">
            <a:avLst/>
          </a:prstGeom>
        </p:spPr>
      </p:pic>
    </p:spTree>
    <p:extLst>
      <p:ext uri="{BB962C8B-B14F-4D97-AF65-F5344CB8AC3E}">
        <p14:creationId xmlns:p14="http://schemas.microsoft.com/office/powerpoint/2010/main" val="11016803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MM 137.6 Wainwright</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52400" y="2227064"/>
            <a:ext cx="2829074" cy="3772100"/>
          </a:xfrm>
        </p:spPr>
      </p:pic>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rot="5400000">
            <a:off x="2652687" y="2698577"/>
            <a:ext cx="3772102" cy="2829076"/>
          </a:xfr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616863" y="2645208"/>
            <a:ext cx="3833092" cy="2874819"/>
          </a:xfrm>
          <a:prstGeom prst="rect">
            <a:avLst/>
          </a:prstGeom>
        </p:spPr>
      </p:pic>
    </p:spTree>
    <p:extLst>
      <p:ext uri="{BB962C8B-B14F-4D97-AF65-F5344CB8AC3E}">
        <p14:creationId xmlns:p14="http://schemas.microsoft.com/office/powerpoint/2010/main" val="6647037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MM 162.5 - Easley</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rot="5400000">
            <a:off x="-562167" y="1837901"/>
            <a:ext cx="5711078" cy="4281945"/>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rot="5400000">
            <a:off x="4012293" y="1855106"/>
            <a:ext cx="5691413" cy="4267200"/>
          </a:xfrm>
        </p:spPr>
      </p:pic>
    </p:spTree>
    <p:extLst>
      <p:ext uri="{BB962C8B-B14F-4D97-AF65-F5344CB8AC3E}">
        <p14:creationId xmlns:p14="http://schemas.microsoft.com/office/powerpoint/2010/main" val="27020347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76200"/>
            <a:ext cx="9144000" cy="6858000"/>
          </a:xfrm>
          <a:prstGeom prst="rect">
            <a:avLst/>
          </a:prstGeom>
        </p:spPr>
      </p:pic>
      <p:sp>
        <p:nvSpPr>
          <p:cNvPr id="3" name="TextBox 2"/>
          <p:cNvSpPr txBox="1"/>
          <p:nvPr/>
        </p:nvSpPr>
        <p:spPr>
          <a:xfrm>
            <a:off x="1219200" y="1371600"/>
            <a:ext cx="6858000" cy="3508653"/>
          </a:xfrm>
          <a:prstGeom prst="rect">
            <a:avLst/>
          </a:prstGeom>
          <a:noFill/>
        </p:spPr>
        <p:txBody>
          <a:bodyPr wrap="square" rtlCol="0">
            <a:spAutoFit/>
          </a:bodyPr>
          <a:lstStyle/>
          <a:p>
            <a:r>
              <a:rPr lang="en-US" sz="2400" u="sng" dirty="0" smtClean="0"/>
              <a:t>What We Have Learned About Flooding:</a:t>
            </a:r>
          </a:p>
          <a:p>
            <a:pPr marL="285750" indent="-285750">
              <a:buFont typeface="Arial" panose="020B0604020202020204" pitchFamily="34" charset="0"/>
              <a:buChar char="•"/>
            </a:pPr>
            <a:r>
              <a:rPr lang="en-US" dirty="0" smtClean="0"/>
              <a:t>Flooding is inevitable on portions of the Katy Trail, but as we upgrade our infrastructure, we seek the most flood resistant designs.</a:t>
            </a:r>
          </a:p>
          <a:p>
            <a:pPr marL="742950" lvl="1" indent="-285750">
              <a:buFont typeface="Arial" panose="020B0604020202020204" pitchFamily="34" charset="0"/>
              <a:buChar char="•"/>
            </a:pPr>
            <a:r>
              <a:rPr lang="en-US" dirty="0" smtClean="0"/>
              <a:t>Includes concrete bridges that prove more sound in major flood events.</a:t>
            </a:r>
          </a:p>
          <a:p>
            <a:pPr marL="742950" lvl="1" indent="-285750">
              <a:buFont typeface="Arial" panose="020B0604020202020204" pitchFamily="34" charset="0"/>
              <a:buChar char="•"/>
            </a:pPr>
            <a:r>
              <a:rPr lang="en-US" dirty="0" smtClean="0"/>
              <a:t>Replace stick built structures with precast restrooms for easy cleanup and minimal damage from floods.</a:t>
            </a:r>
          </a:p>
          <a:p>
            <a:pPr marL="742950" lvl="1" indent="-285750">
              <a:buFont typeface="Arial" panose="020B0604020202020204" pitchFamily="34" charset="0"/>
              <a:buChar char="•"/>
            </a:pPr>
            <a:r>
              <a:rPr lang="en-US" dirty="0" smtClean="0"/>
              <a:t>When replacing heavy equipment and tools, we seek the most versatile and effective replacements for dealing with flood cleanup.  We have learned to work smarter, not harder.</a:t>
            </a:r>
          </a:p>
          <a:p>
            <a:endParaRPr lang="en-US" dirty="0" smtClean="0"/>
          </a:p>
        </p:txBody>
      </p:sp>
    </p:spTree>
    <p:extLst>
      <p:ext uri="{BB962C8B-B14F-4D97-AF65-F5344CB8AC3E}">
        <p14:creationId xmlns:p14="http://schemas.microsoft.com/office/powerpoint/2010/main" val="24860388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1600200" y="1066800"/>
            <a:ext cx="5867400" cy="3181384"/>
          </a:xfrm>
          <a:prstGeom prst="rect">
            <a:avLst/>
          </a:prstGeom>
        </p:spPr>
        <p:txBody>
          <a:bodyPr wrap="square">
            <a:spAutoFit/>
          </a:bodyPr>
          <a:lstStyle/>
          <a:p>
            <a:pPr>
              <a:lnSpc>
                <a:spcPct val="107000"/>
              </a:lnSpc>
              <a:spcAft>
                <a:spcPts val="800"/>
              </a:spcAft>
            </a:pPr>
            <a:r>
              <a:rPr lang="en-US" b="1" u="sng" dirty="0">
                <a:latin typeface="Calibri" panose="020F0502020204030204" pitchFamily="34" charset="0"/>
                <a:ea typeface="Calibri" panose="020F0502020204030204" pitchFamily="34" charset="0"/>
                <a:cs typeface="Times New Roman" panose="02020603050405020304" pitchFamily="18" charset="0"/>
              </a:rPr>
              <a:t>Lewis and Clark:</a:t>
            </a: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Rushville Mo, Buchanan County</a:t>
            </a:r>
          </a:p>
          <a:p>
            <a:pPr marL="285750" indent="-285750">
              <a:lnSpc>
                <a:spcPct val="107000"/>
              </a:lnSpc>
              <a:spcAft>
                <a:spcPts val="800"/>
              </a:spcAft>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189 acres</a:t>
            </a:r>
          </a:p>
          <a:p>
            <a:pPr marL="285750" indent="-285750">
              <a:lnSpc>
                <a:spcPct val="107000"/>
              </a:lnSpc>
              <a:spcAft>
                <a:spcPts val="800"/>
              </a:spcAft>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70 campsites</a:t>
            </a:r>
          </a:p>
          <a:p>
            <a:pPr marL="285750" indent="-285750">
              <a:lnSpc>
                <a:spcPct val="107000"/>
              </a:lnSpc>
              <a:spcAft>
                <a:spcPts val="800"/>
              </a:spcAft>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interpretive plaza and overlook</a:t>
            </a:r>
          </a:p>
          <a:p>
            <a:pPr marL="285750" indent="-285750">
              <a:lnSpc>
                <a:spcPct val="107000"/>
              </a:lnSpc>
              <a:spcAft>
                <a:spcPts val="800"/>
              </a:spcAft>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hiking trails</a:t>
            </a:r>
          </a:p>
          <a:p>
            <a:pPr marL="285750" indent="-285750">
              <a:lnSpc>
                <a:spcPct val="107000"/>
              </a:lnSpc>
              <a:spcAft>
                <a:spcPts val="800"/>
              </a:spcAft>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2 playgrounds</a:t>
            </a:r>
          </a:p>
          <a:p>
            <a:pPr marL="285750" indent="-285750">
              <a:lnSpc>
                <a:spcPct val="107000"/>
              </a:lnSpc>
              <a:spcAft>
                <a:spcPts val="800"/>
              </a:spcAft>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Rental shelter</a:t>
            </a:r>
          </a:p>
        </p:txBody>
      </p:sp>
    </p:spTree>
    <p:extLst>
      <p:ext uri="{BB962C8B-B14F-4D97-AF65-F5344CB8AC3E}">
        <p14:creationId xmlns:p14="http://schemas.microsoft.com/office/powerpoint/2010/main" val="9605261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24" y="838200"/>
            <a:ext cx="4368800" cy="32766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8200" y="878532"/>
            <a:ext cx="4315024" cy="3236268"/>
          </a:xfrm>
          <a:prstGeom prst="rect">
            <a:avLst/>
          </a:prstGeom>
        </p:spPr>
      </p:pic>
      <p:sp>
        <p:nvSpPr>
          <p:cNvPr id="5" name="TextBox 4"/>
          <p:cNvSpPr txBox="1"/>
          <p:nvPr/>
        </p:nvSpPr>
        <p:spPr>
          <a:xfrm>
            <a:off x="3048000" y="228600"/>
            <a:ext cx="2667000" cy="461665"/>
          </a:xfrm>
          <a:prstGeom prst="rect">
            <a:avLst/>
          </a:prstGeom>
          <a:noFill/>
        </p:spPr>
        <p:txBody>
          <a:bodyPr wrap="square" rtlCol="0">
            <a:spAutoFit/>
          </a:bodyPr>
          <a:lstStyle/>
          <a:p>
            <a:r>
              <a:rPr lang="en-US" sz="2400" b="1" dirty="0" smtClean="0"/>
              <a:t>Post Flooding 2019</a:t>
            </a:r>
            <a:endParaRPr lang="en-US" sz="2400" b="1" dirty="0"/>
          </a:p>
        </p:txBody>
      </p:sp>
    </p:spTree>
    <p:extLst>
      <p:ext uri="{BB962C8B-B14F-4D97-AF65-F5344CB8AC3E}">
        <p14:creationId xmlns:p14="http://schemas.microsoft.com/office/powerpoint/2010/main" val="3144295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446"/>
            <a:ext cx="9144000" cy="6858000"/>
          </a:xfrm>
          <a:prstGeom prst="rect">
            <a:avLst/>
          </a:prstGeom>
        </p:spPr>
      </p:pic>
      <p:sp>
        <p:nvSpPr>
          <p:cNvPr id="3" name="Rectangle 2"/>
          <p:cNvSpPr/>
          <p:nvPr/>
        </p:nvSpPr>
        <p:spPr>
          <a:xfrm>
            <a:off x="762000" y="685800"/>
            <a:ext cx="7696200" cy="4446602"/>
          </a:xfrm>
          <a:prstGeom prst="rect">
            <a:avLst/>
          </a:prstGeom>
        </p:spPr>
        <p:txBody>
          <a:bodyPr wrap="square">
            <a:spAutoFit/>
          </a:bodyPr>
          <a:lstStyle/>
          <a:p>
            <a:pPr>
              <a:lnSpc>
                <a:spcPct val="107000"/>
              </a:lnSpc>
              <a:spcAft>
                <a:spcPts val="800"/>
              </a:spcAft>
            </a:pPr>
            <a:r>
              <a:rPr lang="en-US" b="1" u="sng" dirty="0">
                <a:latin typeface="Calibri" panose="020F0502020204030204" pitchFamily="34" charset="0"/>
                <a:ea typeface="Calibri" panose="020F0502020204030204" pitchFamily="34" charset="0"/>
                <a:cs typeface="Times New Roman" panose="02020603050405020304" pitchFamily="18" charset="0"/>
              </a:rPr>
              <a:t>Wakonda State Park:</a:t>
            </a: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Lewis County, in LaGrange Mo.  </a:t>
            </a:r>
          </a:p>
          <a:p>
            <a:pPr marL="285750" marR="0" lvl="0" indent="-285750">
              <a:lnSpc>
                <a:spcPct val="107000"/>
              </a:lnSpc>
              <a:spcBef>
                <a:spcPts val="0"/>
              </a:spcBef>
              <a:spcAft>
                <a:spcPts val="0"/>
              </a:spcAft>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1,054 Acres</a:t>
            </a:r>
          </a:p>
          <a:p>
            <a:pPr marL="285750" marR="0" lvl="0" indent="-285750">
              <a:lnSpc>
                <a:spcPct val="107000"/>
              </a:lnSpc>
              <a:spcBef>
                <a:spcPts val="0"/>
              </a:spcBef>
              <a:spcAft>
                <a:spcPts val="0"/>
              </a:spcAft>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2020 attendance:223,362</a:t>
            </a:r>
          </a:p>
          <a:p>
            <a:pPr marL="285750" marR="0" lvl="0" indent="-285750">
              <a:lnSpc>
                <a:spcPct val="107000"/>
              </a:lnSpc>
              <a:spcBef>
                <a:spcPts val="0"/>
              </a:spcBef>
              <a:spcAft>
                <a:spcPts val="0"/>
              </a:spcAft>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Overnight guest in 2020: 21,557</a:t>
            </a:r>
          </a:p>
          <a:p>
            <a:pPr marL="285750" marR="0" lvl="0" indent="-285750">
              <a:lnSpc>
                <a:spcPct val="107000"/>
              </a:lnSpc>
              <a:spcBef>
                <a:spcPts val="0"/>
              </a:spcBef>
              <a:spcAft>
                <a:spcPts val="0"/>
              </a:spcAft>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94 Campsites, both campgrounds sit on a lake in the park.</a:t>
            </a:r>
          </a:p>
          <a:p>
            <a:pPr marL="285750" marR="0" lvl="0" indent="-285750">
              <a:lnSpc>
                <a:spcPct val="107000"/>
              </a:lnSpc>
              <a:spcBef>
                <a:spcPts val="0"/>
              </a:spcBef>
              <a:spcAft>
                <a:spcPts val="0"/>
              </a:spcAft>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Kayak rentals</a:t>
            </a:r>
          </a:p>
          <a:p>
            <a:pPr marL="285750" marR="0" lvl="0" indent="-285750">
              <a:lnSpc>
                <a:spcPct val="107000"/>
              </a:lnSpc>
              <a:spcBef>
                <a:spcPts val="0"/>
              </a:spcBef>
              <a:spcAft>
                <a:spcPts val="0"/>
              </a:spcAft>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Swim beach</a:t>
            </a:r>
          </a:p>
          <a:p>
            <a:pPr marL="285750" marR="0" lvl="0" indent="-285750">
              <a:lnSpc>
                <a:spcPct val="107000"/>
              </a:lnSpc>
              <a:spcBef>
                <a:spcPts val="0"/>
              </a:spcBef>
              <a:spcAft>
                <a:spcPts val="0"/>
              </a:spcAft>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2 boat launches</a:t>
            </a:r>
          </a:p>
          <a:p>
            <a:pPr marL="285750" marR="0" lvl="0" indent="-285750">
              <a:lnSpc>
                <a:spcPct val="107000"/>
              </a:lnSpc>
              <a:spcBef>
                <a:spcPts val="0"/>
              </a:spcBef>
              <a:spcAft>
                <a:spcPts val="0"/>
              </a:spcAft>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Two rental shelter houses</a:t>
            </a:r>
          </a:p>
          <a:p>
            <a:pPr marL="285750" marR="0" lvl="0" indent="-285750">
              <a:lnSpc>
                <a:spcPct val="107000"/>
              </a:lnSpc>
              <a:spcBef>
                <a:spcPts val="0"/>
              </a:spcBef>
              <a:spcAft>
                <a:spcPts val="0"/>
              </a:spcAft>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17 miles of hiking trails</a:t>
            </a:r>
          </a:p>
          <a:p>
            <a:pPr marL="285750" marR="0" lvl="0" indent="-285750">
              <a:lnSpc>
                <a:spcPct val="107000"/>
              </a:lnSpc>
              <a:spcBef>
                <a:spcPts val="0"/>
              </a:spcBef>
              <a:spcAft>
                <a:spcPts val="0"/>
              </a:spcAft>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3 playgrounds</a:t>
            </a:r>
          </a:p>
          <a:p>
            <a:pPr marL="285750" marR="0" lvl="0" indent="-285750">
              <a:lnSpc>
                <a:spcPct val="107000"/>
              </a:lnSpc>
              <a:spcBef>
                <a:spcPts val="0"/>
              </a:spcBef>
              <a:spcAft>
                <a:spcPts val="0"/>
              </a:spcAft>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Rare sand prairies.</a:t>
            </a:r>
          </a:p>
          <a:p>
            <a:pPr marL="285750" marR="0" lvl="0" indent="-285750">
              <a:lnSpc>
                <a:spcPct val="107000"/>
              </a:lnSpc>
              <a:spcBef>
                <a:spcPts val="0"/>
              </a:spcBef>
              <a:spcAft>
                <a:spcPts val="800"/>
              </a:spcAft>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2019 Mississippi River Flooding shut park down until September of 2019.</a:t>
            </a:r>
          </a:p>
        </p:txBody>
      </p:sp>
    </p:spTree>
    <p:extLst>
      <p:ext uri="{BB962C8B-B14F-4D97-AF65-F5344CB8AC3E}">
        <p14:creationId xmlns:p14="http://schemas.microsoft.com/office/powerpoint/2010/main" val="7827865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39" y="1897626"/>
            <a:ext cx="4419600" cy="29464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8200" y="1905000"/>
            <a:ext cx="4419600" cy="2946400"/>
          </a:xfrm>
          <a:prstGeom prst="rect">
            <a:avLst/>
          </a:prstGeom>
        </p:spPr>
      </p:pic>
      <p:sp>
        <p:nvSpPr>
          <p:cNvPr id="5" name="TextBox 4"/>
          <p:cNvSpPr txBox="1"/>
          <p:nvPr/>
        </p:nvSpPr>
        <p:spPr>
          <a:xfrm>
            <a:off x="2133600" y="838200"/>
            <a:ext cx="4572000" cy="584775"/>
          </a:xfrm>
          <a:prstGeom prst="rect">
            <a:avLst/>
          </a:prstGeom>
          <a:noFill/>
        </p:spPr>
        <p:txBody>
          <a:bodyPr wrap="square" rtlCol="0">
            <a:spAutoFit/>
          </a:bodyPr>
          <a:lstStyle/>
          <a:p>
            <a:r>
              <a:rPr lang="en-US" sz="3200" dirty="0" smtClean="0"/>
              <a:t>Elevated Storage Solutions</a:t>
            </a:r>
            <a:endParaRPr lang="en-US" sz="3200" dirty="0"/>
          </a:p>
        </p:txBody>
      </p:sp>
    </p:spTree>
    <p:extLst>
      <p:ext uri="{BB962C8B-B14F-4D97-AF65-F5344CB8AC3E}">
        <p14:creationId xmlns:p14="http://schemas.microsoft.com/office/powerpoint/2010/main" val="7414940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461298" y="1676399"/>
            <a:ext cx="5943600" cy="39624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3810000" y="1676399"/>
            <a:ext cx="5943600" cy="3962400"/>
          </a:xfrm>
          <a:prstGeom prst="rect">
            <a:avLst/>
          </a:prstGeom>
        </p:spPr>
      </p:pic>
      <p:sp>
        <p:nvSpPr>
          <p:cNvPr id="5" name="TextBox 4"/>
          <p:cNvSpPr txBox="1"/>
          <p:nvPr/>
        </p:nvSpPr>
        <p:spPr>
          <a:xfrm>
            <a:off x="973503" y="224134"/>
            <a:ext cx="7095393" cy="461665"/>
          </a:xfrm>
          <a:prstGeom prst="rect">
            <a:avLst/>
          </a:prstGeom>
          <a:noFill/>
        </p:spPr>
        <p:txBody>
          <a:bodyPr wrap="square" rtlCol="0">
            <a:spAutoFit/>
          </a:bodyPr>
          <a:lstStyle/>
          <a:p>
            <a:r>
              <a:rPr lang="en-US" sz="2400" dirty="0" smtClean="0"/>
              <a:t>Lewis and Clark State Park Office: Hinged Paneling</a:t>
            </a:r>
            <a:endParaRPr lang="en-US" sz="2400" dirty="0"/>
          </a:p>
        </p:txBody>
      </p:sp>
    </p:spTree>
    <p:extLst>
      <p:ext uri="{BB962C8B-B14F-4D97-AF65-F5344CB8AC3E}">
        <p14:creationId xmlns:p14="http://schemas.microsoft.com/office/powerpoint/2010/main" val="24840474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657350" y="1547515"/>
            <a:ext cx="5143500" cy="3429000"/>
          </a:xfrm>
          <a:prstGeom prst="rect">
            <a:avLst/>
          </a:prstGeom>
        </p:spPr>
      </p:pic>
      <p:sp>
        <p:nvSpPr>
          <p:cNvPr id="4" name="TextBox 3"/>
          <p:cNvSpPr txBox="1"/>
          <p:nvPr/>
        </p:nvSpPr>
        <p:spPr>
          <a:xfrm>
            <a:off x="2514600" y="228600"/>
            <a:ext cx="3581400" cy="461665"/>
          </a:xfrm>
          <a:prstGeom prst="rect">
            <a:avLst/>
          </a:prstGeom>
          <a:noFill/>
        </p:spPr>
        <p:txBody>
          <a:bodyPr wrap="square" rtlCol="0">
            <a:spAutoFit/>
          </a:bodyPr>
          <a:lstStyle/>
          <a:p>
            <a:r>
              <a:rPr lang="en-US" sz="2400" dirty="0" smtClean="0"/>
              <a:t>Elevated Electrical Service</a:t>
            </a:r>
            <a:endParaRPr lang="en-US" sz="2400" dirty="0"/>
          </a:p>
        </p:txBody>
      </p:sp>
    </p:spTree>
    <p:extLst>
      <p:ext uri="{BB962C8B-B14F-4D97-AF65-F5344CB8AC3E}">
        <p14:creationId xmlns:p14="http://schemas.microsoft.com/office/powerpoint/2010/main" val="22988113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2209800" y="304800"/>
            <a:ext cx="4572000" cy="5632055"/>
          </a:xfrm>
          <a:prstGeom prst="rect">
            <a:avLst/>
          </a:prstGeom>
        </p:spPr>
        <p:txBody>
          <a:bodyPr>
            <a:spAutoFit/>
          </a:bodyPr>
          <a:lstStyle/>
          <a:p>
            <a:pPr>
              <a:lnSpc>
                <a:spcPct val="107000"/>
              </a:lnSpc>
              <a:spcAft>
                <a:spcPts val="800"/>
              </a:spcAft>
            </a:pPr>
            <a:r>
              <a:rPr lang="en-US" b="1" u="sng" dirty="0">
                <a:latin typeface="Calibri" panose="020F0502020204030204" pitchFamily="34" charset="0"/>
                <a:ea typeface="Calibri" panose="020F0502020204030204" pitchFamily="34" charset="0"/>
                <a:cs typeface="Times New Roman" panose="02020603050405020304" pitchFamily="18" charset="0"/>
              </a:rPr>
              <a:t>Big Lake State Park:</a:t>
            </a: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Craig Mo, Holt County</a:t>
            </a:r>
          </a:p>
          <a:p>
            <a:pPr marL="342900" marR="0" lvl="0" indent="-342900">
              <a:lnSpc>
                <a:spcPct val="107000"/>
              </a:lnSpc>
              <a:spcBef>
                <a:spcPts val="0"/>
              </a:spcBef>
              <a:spcAft>
                <a:spcPts val="0"/>
              </a:spcAft>
              <a:buFont typeface="Calibri" panose="020F050202020403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407 acres</a:t>
            </a:r>
          </a:p>
          <a:p>
            <a:pPr marL="342900" marR="0" lvl="0" indent="-342900">
              <a:lnSpc>
                <a:spcPct val="107000"/>
              </a:lnSpc>
              <a:spcBef>
                <a:spcPts val="0"/>
              </a:spcBef>
              <a:spcAft>
                <a:spcPts val="0"/>
              </a:spcAft>
              <a:buFont typeface="Calibri" panose="020F050202020403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Sits on Big Lake, the largest remaining oxbow lake in Mo.</a:t>
            </a:r>
          </a:p>
          <a:p>
            <a:pPr marL="342900" marR="0" lvl="0" indent="-342900">
              <a:lnSpc>
                <a:spcPct val="107000"/>
              </a:lnSpc>
              <a:spcBef>
                <a:spcPts val="0"/>
              </a:spcBef>
              <a:spcAft>
                <a:spcPts val="0"/>
              </a:spcAft>
              <a:buFont typeface="Calibri" panose="020F050202020403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77 Campsites</a:t>
            </a:r>
          </a:p>
          <a:p>
            <a:pPr marL="342900" marR="0" lvl="0" indent="-342900">
              <a:lnSpc>
                <a:spcPct val="107000"/>
              </a:lnSpc>
              <a:spcBef>
                <a:spcPts val="0"/>
              </a:spcBef>
              <a:spcAft>
                <a:spcPts val="0"/>
              </a:spcAft>
              <a:buFont typeface="Calibri" panose="020F050202020403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8 camper cabins</a:t>
            </a:r>
          </a:p>
          <a:p>
            <a:pPr marL="342900" marR="0" lvl="0" indent="-342900">
              <a:lnSpc>
                <a:spcPct val="107000"/>
              </a:lnSpc>
              <a:spcBef>
                <a:spcPts val="0"/>
              </a:spcBef>
              <a:spcAft>
                <a:spcPts val="0"/>
              </a:spcAft>
              <a:buFont typeface="Calibri" panose="020F050202020403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Swimming pool</a:t>
            </a:r>
          </a:p>
          <a:p>
            <a:pPr marL="342900" marR="0" lvl="0" indent="-342900">
              <a:lnSpc>
                <a:spcPct val="107000"/>
              </a:lnSpc>
              <a:spcBef>
                <a:spcPts val="0"/>
              </a:spcBef>
              <a:spcAft>
                <a:spcPts val="0"/>
              </a:spcAft>
              <a:buFont typeface="Calibri" panose="020F050202020403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boat </a:t>
            </a:r>
            <a:r>
              <a:rPr lang="en-US" dirty="0" smtClean="0">
                <a:latin typeface="Calibri" panose="020F0502020204030204" pitchFamily="34" charset="0"/>
                <a:ea typeface="Calibri" panose="020F0502020204030204" pitchFamily="34" charset="0"/>
                <a:cs typeface="Times New Roman" panose="02020603050405020304" pitchFamily="18" charset="0"/>
              </a:rPr>
              <a:t>launch(only public launch on the lake)</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2 playgrounds and rental shelter house</a:t>
            </a:r>
          </a:p>
          <a:p>
            <a:pPr marL="342900" marR="0" lvl="0" indent="-342900">
              <a:lnSpc>
                <a:spcPct val="107000"/>
              </a:lnSpc>
              <a:spcBef>
                <a:spcPts val="0"/>
              </a:spcBef>
              <a:spcAft>
                <a:spcPts val="0"/>
              </a:spcAft>
              <a:buFont typeface="Calibri" panose="020F050202020403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300 acre wetland marsh, which attracts an amazing display of migratory birds is </a:t>
            </a:r>
            <a:r>
              <a:rPr lang="en-US" dirty="0" smtClean="0">
                <a:latin typeface="Calibri" panose="020F0502020204030204" pitchFamily="34" charset="0"/>
                <a:ea typeface="Calibri" panose="020F0502020204030204" pitchFamily="34" charset="0"/>
                <a:cs typeface="Times New Roman" panose="02020603050405020304" pitchFamily="18" charset="0"/>
              </a:rPr>
              <a:t>threatened </a:t>
            </a:r>
            <a:r>
              <a:rPr lang="en-US" dirty="0">
                <a:latin typeface="Calibri" panose="020F0502020204030204" pitchFamily="34" charset="0"/>
                <a:ea typeface="Calibri" panose="020F0502020204030204" pitchFamily="34" charset="0"/>
                <a:cs typeface="Times New Roman" panose="02020603050405020304" pitchFamily="18" charset="0"/>
              </a:rPr>
              <a:t>by flooding and siltation from the Missouri River.</a:t>
            </a:r>
          </a:p>
          <a:p>
            <a:pPr marL="342900" marR="0" lvl="0" indent="-342900">
              <a:lnSpc>
                <a:spcPct val="107000"/>
              </a:lnSpc>
              <a:spcBef>
                <a:spcPts val="0"/>
              </a:spcBef>
              <a:spcAft>
                <a:spcPts val="0"/>
              </a:spcAft>
              <a:buFont typeface="Calibri" panose="020F050202020403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Day use re-opened on Memorial Day Weekend 2021.</a:t>
            </a:r>
          </a:p>
          <a:p>
            <a:pPr marL="342900" marR="0" lvl="0" indent="-342900">
              <a:lnSpc>
                <a:spcPct val="107000"/>
              </a:lnSpc>
              <a:spcBef>
                <a:spcPts val="0"/>
              </a:spcBef>
              <a:spcAft>
                <a:spcPts val="800"/>
              </a:spcAft>
              <a:buFont typeface="Calibri" panose="020F050202020403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Overnight Lodging not offered until wastewater system is addressed.</a:t>
            </a:r>
          </a:p>
        </p:txBody>
      </p:sp>
    </p:spTree>
    <p:extLst>
      <p:ext uri="{BB962C8B-B14F-4D97-AF65-F5344CB8AC3E}">
        <p14:creationId xmlns:p14="http://schemas.microsoft.com/office/powerpoint/2010/main" val="959722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0600" y="1111865"/>
            <a:ext cx="4237296" cy="5649728"/>
          </a:xfrm>
          <a:prstGeom prst="rect">
            <a:avLst/>
          </a:prstGeom>
        </p:spPr>
      </p:pic>
      <p:sp>
        <p:nvSpPr>
          <p:cNvPr id="5" name="Title 4"/>
          <p:cNvSpPr>
            <a:spLocks noGrp="1"/>
          </p:cNvSpPr>
          <p:nvPr>
            <p:ph type="title"/>
          </p:nvPr>
        </p:nvSpPr>
        <p:spPr>
          <a:xfrm>
            <a:off x="457200" y="178655"/>
            <a:ext cx="8229600" cy="583345"/>
          </a:xfrm>
        </p:spPr>
        <p:txBody>
          <a:bodyPr>
            <a:noAutofit/>
          </a:bodyPr>
          <a:lstStyle/>
          <a:p>
            <a:r>
              <a:rPr lang="en-US" sz="3600" dirty="0" smtClean="0"/>
              <a:t>Big Lake State Park</a:t>
            </a:r>
            <a:endParaRPr lang="en-US" sz="3600" dirty="0"/>
          </a:p>
        </p:txBody>
      </p:sp>
      <p:pic>
        <p:nvPicPr>
          <p:cNvPr id="7" name="Content Placeholder 6"/>
          <p:cNvPicPr>
            <a:picLocks noGrp="1" noChangeAspect="1"/>
          </p:cNvPicPr>
          <p:nvPr>
            <p:ph idx="1"/>
          </p:nvPr>
        </p:nvPicPr>
        <p:blipFill>
          <a:blip r:embed="rId3"/>
          <a:stretch>
            <a:fillRect/>
          </a:stretch>
        </p:blipFill>
        <p:spPr>
          <a:xfrm>
            <a:off x="76200" y="1117664"/>
            <a:ext cx="4495800" cy="5618100"/>
          </a:xfrm>
          <a:prstGeom prst="rect">
            <a:avLst/>
          </a:prstGeom>
        </p:spPr>
      </p:pic>
    </p:spTree>
    <p:extLst>
      <p:ext uri="{BB962C8B-B14F-4D97-AF65-F5344CB8AC3E}">
        <p14:creationId xmlns:p14="http://schemas.microsoft.com/office/powerpoint/2010/main" val="17090592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61950" y="781050"/>
            <a:ext cx="5029200" cy="37719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52899" y="162232"/>
            <a:ext cx="4876801" cy="3657601"/>
          </a:xfrm>
          <a:prstGeom prst="rect">
            <a:avLst/>
          </a:prstGeom>
        </p:spPr>
      </p:pic>
    </p:spTree>
    <p:extLst>
      <p:ext uri="{BB962C8B-B14F-4D97-AF65-F5344CB8AC3E}">
        <p14:creationId xmlns:p14="http://schemas.microsoft.com/office/powerpoint/2010/main" val="26970832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900" y="76200"/>
            <a:ext cx="7696200" cy="5772150"/>
          </a:xfrm>
          <a:prstGeom prst="rect">
            <a:avLst/>
          </a:prstGeom>
        </p:spPr>
      </p:pic>
    </p:spTree>
    <p:extLst>
      <p:ext uri="{BB962C8B-B14F-4D97-AF65-F5344CB8AC3E}">
        <p14:creationId xmlns:p14="http://schemas.microsoft.com/office/powerpoint/2010/main" val="41412826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827682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104292"/>
            <a:ext cx="4371080" cy="32766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77" y="2074984"/>
            <a:ext cx="4269427" cy="3200400"/>
          </a:xfrm>
          <a:prstGeom prst="rect">
            <a:avLst/>
          </a:prstGeom>
        </p:spPr>
      </p:pic>
      <p:sp>
        <p:nvSpPr>
          <p:cNvPr id="5" name="TextBox 4"/>
          <p:cNvSpPr txBox="1"/>
          <p:nvPr/>
        </p:nvSpPr>
        <p:spPr>
          <a:xfrm>
            <a:off x="4267200" y="1367135"/>
            <a:ext cx="2590800" cy="461665"/>
          </a:xfrm>
          <a:prstGeom prst="rect">
            <a:avLst/>
          </a:prstGeom>
          <a:noFill/>
        </p:spPr>
        <p:txBody>
          <a:bodyPr wrap="square" rtlCol="0">
            <a:spAutoFit/>
          </a:bodyPr>
          <a:lstStyle/>
          <a:p>
            <a:r>
              <a:rPr lang="en-US" sz="2400" b="1" dirty="0" smtClean="0"/>
              <a:t>Lodging Solutions</a:t>
            </a:r>
            <a:endParaRPr lang="en-US" sz="2400" b="1" dirty="0"/>
          </a:p>
        </p:txBody>
      </p:sp>
    </p:spTree>
    <p:extLst>
      <p:ext uri="{BB962C8B-B14F-4D97-AF65-F5344CB8AC3E}">
        <p14:creationId xmlns:p14="http://schemas.microsoft.com/office/powerpoint/2010/main" val="16802363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76200"/>
            <a:ext cx="3447732" cy="258445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6600" y="76200"/>
            <a:ext cx="4470400" cy="33528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79" y="2736361"/>
            <a:ext cx="4362609" cy="3270250"/>
          </a:xfrm>
          <a:prstGeom prst="rect">
            <a:avLst/>
          </a:prstGeom>
        </p:spPr>
      </p:pic>
    </p:spTree>
    <p:extLst>
      <p:ext uri="{BB962C8B-B14F-4D97-AF65-F5344CB8AC3E}">
        <p14:creationId xmlns:p14="http://schemas.microsoft.com/office/powerpoint/2010/main" val="37415938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609600"/>
            <a:ext cx="6096000" cy="4572000"/>
          </a:xfrm>
          <a:prstGeom prst="rect">
            <a:avLst/>
          </a:prstGeom>
        </p:spPr>
      </p:pic>
    </p:spTree>
    <p:extLst>
      <p:ext uri="{BB962C8B-B14F-4D97-AF65-F5344CB8AC3E}">
        <p14:creationId xmlns:p14="http://schemas.microsoft.com/office/powerpoint/2010/main" val="32039271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5600" y="3111012"/>
            <a:ext cx="3454400" cy="25908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1600" y="95250"/>
            <a:ext cx="3810000" cy="28575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152400"/>
            <a:ext cx="3733800" cy="2800350"/>
          </a:xfrm>
          <a:prstGeom prst="rect">
            <a:avLst/>
          </a:prstGeom>
        </p:spPr>
      </p:pic>
    </p:spTree>
    <p:extLst>
      <p:ext uri="{BB962C8B-B14F-4D97-AF65-F5344CB8AC3E}">
        <p14:creationId xmlns:p14="http://schemas.microsoft.com/office/powerpoint/2010/main" val="26376437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2286000" y="1905000"/>
            <a:ext cx="4572000" cy="2062103"/>
          </a:xfrm>
          <a:prstGeom prst="rect">
            <a:avLst/>
          </a:prstGeom>
          <a:noFill/>
        </p:spPr>
        <p:txBody>
          <a:bodyPr wrap="square" rtlCol="0">
            <a:spAutoFit/>
          </a:bodyPr>
          <a:lstStyle/>
          <a:p>
            <a:r>
              <a:rPr lang="en-US" sz="3200" b="1" dirty="0" smtClean="0"/>
              <a:t>Questions, Comments?</a:t>
            </a:r>
          </a:p>
          <a:p>
            <a:r>
              <a:rPr lang="en-US" sz="3200" dirty="0" smtClean="0"/>
              <a:t>Contact Dustin Webb</a:t>
            </a:r>
          </a:p>
          <a:p>
            <a:r>
              <a:rPr lang="en-US" sz="3200" dirty="0" smtClean="0"/>
              <a:t>660-258-4954</a:t>
            </a:r>
          </a:p>
          <a:p>
            <a:r>
              <a:rPr lang="en-US" sz="3200" dirty="0"/>
              <a:t>d</a:t>
            </a:r>
            <a:r>
              <a:rPr lang="en-US" sz="3200" dirty="0" smtClean="0"/>
              <a:t>ustin.webb@dnr.mo.gov</a:t>
            </a:r>
          </a:p>
        </p:txBody>
      </p:sp>
    </p:spTree>
    <p:extLst>
      <p:ext uri="{BB962C8B-B14F-4D97-AF65-F5344CB8AC3E}">
        <p14:creationId xmlns:p14="http://schemas.microsoft.com/office/powerpoint/2010/main" val="5310773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6000" y="304800"/>
            <a:ext cx="7112000" cy="5334000"/>
          </a:xfrm>
          <a:prstGeom prst="rect">
            <a:avLst/>
          </a:prstGeom>
        </p:spPr>
      </p:pic>
    </p:spTree>
    <p:extLst>
      <p:ext uri="{BB962C8B-B14F-4D97-AF65-F5344CB8AC3E}">
        <p14:creationId xmlns:p14="http://schemas.microsoft.com/office/powerpoint/2010/main" val="1766050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762000"/>
            <a:ext cx="6248400" cy="4686300"/>
          </a:xfrm>
          <a:prstGeom prst="rect">
            <a:avLst/>
          </a:prstGeom>
        </p:spPr>
      </p:pic>
    </p:spTree>
    <p:extLst>
      <p:ext uri="{BB962C8B-B14F-4D97-AF65-F5344CB8AC3E}">
        <p14:creationId xmlns:p14="http://schemas.microsoft.com/office/powerpoint/2010/main" val="35740019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457200"/>
            <a:ext cx="7010400" cy="5257800"/>
          </a:xfrm>
          <a:prstGeom prst="rect">
            <a:avLst/>
          </a:prstGeom>
        </p:spPr>
      </p:pic>
    </p:spTree>
    <p:extLst>
      <p:ext uri="{BB962C8B-B14F-4D97-AF65-F5344CB8AC3E}">
        <p14:creationId xmlns:p14="http://schemas.microsoft.com/office/powerpoint/2010/main" val="40568464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26" name="8DD1D956-4B66-4683-9F50-6B1DB075FB28" descr="8DD1D956-4B66-4683-9F50-6B1DB075FB2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3499" y="1000124"/>
            <a:ext cx="6477001" cy="485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1218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050" name="8DD1D956-4B66-4683-9F50-6B1DB075FB28" descr="8DD1D956-4B66-4683-9F50-6B1DB075FB2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609600"/>
            <a:ext cx="43688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609600"/>
            <a:ext cx="4368800" cy="3276600"/>
          </a:xfrm>
          <a:prstGeom prst="rect">
            <a:avLst/>
          </a:prstGeom>
        </p:spPr>
      </p:pic>
    </p:spTree>
    <p:extLst>
      <p:ext uri="{BB962C8B-B14F-4D97-AF65-F5344CB8AC3E}">
        <p14:creationId xmlns:p14="http://schemas.microsoft.com/office/powerpoint/2010/main" val="42211651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4661</TotalTime>
  <Words>500</Words>
  <Application>Microsoft Office PowerPoint</Application>
  <PresentationFormat>On-screen Show (4:3)</PresentationFormat>
  <Paragraphs>70</Paragraphs>
  <Slides>41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41</vt:i4>
      </vt:variant>
    </vt:vector>
  </HeadingPairs>
  <TitlesOfParts>
    <vt:vector size="45" baseType="lpstr">
      <vt:lpstr>Arial</vt:lpstr>
      <vt:lpstr>Calibri</vt:lpstr>
      <vt:lpstr>Times New Roman</vt:lpstr>
      <vt:lpstr>Office Theme</vt:lpstr>
      <vt:lpstr>Missouri State Parks Recovery of 2019 Flooding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MM 27.5, Near Machens</vt:lpstr>
      <vt:lpstr>MM 35, near St. Charles</vt:lpstr>
      <vt:lpstr>MM 137.6 Wainwright</vt:lpstr>
      <vt:lpstr>MM 162.5 - Easley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Big Lake State Park</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State of Missouri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Bandelier, Stacy</dc:creator>
  <cp:lastModifiedBy>Carpenter, Emily</cp:lastModifiedBy>
  <cp:revision>44</cp:revision>
  <cp:lastPrinted>2017-07-26T19:31:40Z</cp:lastPrinted>
  <dcterms:created xsi:type="dcterms:W3CDTF">2017-07-26T19:05:19Z</dcterms:created>
  <dcterms:modified xsi:type="dcterms:W3CDTF">2021-06-30T15:56:04Z</dcterms:modified>
</cp:coreProperties>
</file>